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14" y="-24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242238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Shape 61"/>
          <p:cNvGrpSpPr/>
          <p:nvPr/>
        </p:nvGrpSpPr>
        <p:grpSpPr>
          <a:xfrm>
            <a:off x="-11" y="1000670"/>
            <a:ext cx="7314320" cy="3087224"/>
            <a:chOff x="-11" y="1378676"/>
            <a:chExt cx="7314320" cy="4116299"/>
          </a:xfrm>
        </p:grpSpPr>
        <p:sp>
          <p:nvSpPr>
            <p:cNvPr id="62" name="Shape 62"/>
            <p:cNvSpPr/>
            <p:nvPr/>
          </p:nvSpPr>
          <p:spPr>
            <a:xfrm flipH="1">
              <a:off x="-11" y="1378676"/>
              <a:ext cx="187800" cy="4116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 flipH="1">
              <a:off x="187809" y="1378676"/>
              <a:ext cx="7126499" cy="41162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4" name="Shape 64"/>
          <p:cNvSpPr txBox="1">
            <a:spLocks noGrp="1"/>
          </p:cNvSpPr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Shape 68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69" name="Shape 69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77" name="Shape 77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78" name="Shape 78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Shape 83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84" name="Shape 84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 flipH="1">
            <a:off x="8964665" y="4623760"/>
            <a:ext cx="187800" cy="5214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/>
          <p:nvPr/>
        </p:nvSpPr>
        <p:spPr>
          <a:xfrm flipH="1">
            <a:off x="3866777" y="4623760"/>
            <a:ext cx="5097900" cy="5214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3866812" y="4623760"/>
            <a:ext cx="5097900" cy="521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70"/>
            <a:ext cx="3409812" cy="2107677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33" name="Shape 33"/>
          <p:cNvGrpSpPr/>
          <p:nvPr/>
        </p:nvGrpSpPr>
        <p:grpSpPr>
          <a:xfrm rot="10800000">
            <a:off x="5734187" y="3035893"/>
            <a:ext cx="3409812" cy="2107677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 cmpd="sng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/index.php?title=Autorretrato_en_la_frontera_entre_M%C3%A9xico_y_los_Estados_Unidos&amp;action=edit&amp;redlink=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 dirty="0"/>
              <a:t>Propósito </a:t>
            </a:r>
            <a:r>
              <a:rPr lang="en" sz="3600" dirty="0" smtClean="0"/>
              <a:t>71: </a:t>
            </a:r>
            <a:r>
              <a:rPr lang="en" sz="3600" dirty="0"/>
              <a:t>Vamos a aprender </a:t>
            </a:r>
            <a:r>
              <a:rPr lang="en" sz="3600" dirty="0" smtClean="0"/>
              <a:t>del </a:t>
            </a:r>
            <a:r>
              <a:rPr lang="en" sz="3600" dirty="0"/>
              <a:t>arte y la vida de Frida Kahlo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Hoy es </a:t>
            </a:r>
            <a:r>
              <a:rPr lang="en"/>
              <a:t>el </a:t>
            </a:r>
            <a:r>
              <a:rPr lang="en" smtClean="0"/>
              <a:t>3 </a:t>
            </a:r>
            <a:r>
              <a:rPr lang="en"/>
              <a:t>de </a:t>
            </a:r>
            <a:r>
              <a:rPr lang="en" smtClean="0"/>
              <a:t>junio </a:t>
            </a:r>
            <a:r>
              <a:rPr lang="en" dirty="0"/>
              <a:t>del 2015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-17145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Actividad Inicial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dirty="0"/>
              <a:t>¿Cómo es Frida Kahlo?</a:t>
            </a:r>
          </a:p>
          <a:p>
            <a:pPr rtl="0">
              <a:spcBef>
                <a:spcPts val="0"/>
              </a:spcBef>
              <a:buNone/>
            </a:pPr>
            <a:endParaRPr dirty="0"/>
          </a:p>
          <a:p>
            <a:pPr rtl="0">
              <a:spcBef>
                <a:spcPts val="0"/>
              </a:spcBef>
              <a:buNone/>
            </a:pPr>
            <a:r>
              <a:rPr lang="en" dirty="0"/>
              <a:t>¿Ella es cómica o seria?</a:t>
            </a:r>
          </a:p>
          <a:p>
            <a:pPr rtl="0">
              <a:spcBef>
                <a:spcPts val="0"/>
              </a:spcBef>
              <a:buNone/>
            </a:pPr>
            <a:endParaRPr dirty="0"/>
          </a:p>
          <a:p>
            <a:pPr rtl="0">
              <a:spcBef>
                <a:spcPts val="0"/>
              </a:spcBef>
              <a:buNone/>
            </a:pPr>
            <a:r>
              <a:rPr lang="en" dirty="0"/>
              <a:t>¿Es </a:t>
            </a:r>
            <a:r>
              <a:rPr lang="en" dirty="0" smtClean="0"/>
              <a:t>alegre </a:t>
            </a:r>
            <a:r>
              <a:rPr lang="en" dirty="0"/>
              <a:t>o triste?</a:t>
            </a:r>
          </a:p>
          <a:p>
            <a:pPr rt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105" name="Shape 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62000"/>
            <a:ext cx="4062749" cy="432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2"/>
          </p:nvPr>
        </p:nvSpPr>
        <p:spPr>
          <a:xfrm>
            <a:off x="4495800" y="1149087"/>
            <a:ext cx="4038600" cy="39372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600" dirty="0"/>
              <a:t>Frida Kahlo es </a:t>
            </a:r>
            <a:r>
              <a:rPr lang="en" sz="1600" dirty="0" smtClean="0"/>
              <a:t>Coyoacán en </a:t>
            </a:r>
            <a:r>
              <a:rPr lang="en" sz="1600" dirty="0"/>
              <a:t>la Ciudad de México.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600" dirty="0"/>
              <a:t>Ella nace el 6 de julio del 1907 y muere el 13 de julio del 1957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600" dirty="0"/>
              <a:t>Ella es de origen Europeo(español y alemán) y </a:t>
            </a:r>
            <a:r>
              <a:rPr lang="en" sz="1600" dirty="0" smtClean="0"/>
              <a:t>Amerindio (indigena). </a:t>
            </a:r>
            <a:endParaRPr lang="en" sz="1600" dirty="0"/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600" dirty="0"/>
              <a:t>Es la esposa del pintor mexicano Diego Rivera.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600" dirty="0"/>
              <a:t>Ella representa su cultura mexicana </a:t>
            </a:r>
            <a:r>
              <a:rPr lang="en" sz="1600" dirty="0" smtClean="0"/>
              <a:t>e </a:t>
            </a:r>
            <a:r>
              <a:rPr lang="en" sz="1600" dirty="0"/>
              <a:t>indígena en todas sus pinturas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600" dirty="0"/>
              <a:t>Ella sufre de muchos problemas de salud por causa de un accidente de </a:t>
            </a:r>
            <a:r>
              <a:rPr lang="en" sz="1600" dirty="0" smtClean="0"/>
              <a:t>auto. </a:t>
            </a:r>
            <a:r>
              <a:rPr lang="en" sz="1600" dirty="0"/>
              <a:t>También por ese accidente, no puede tener </a:t>
            </a:r>
            <a:r>
              <a:rPr lang="en" sz="1600" dirty="0" smtClean="0"/>
              <a:t>hijos y vive con un dolor constante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600" dirty="0" smtClean="0"/>
              <a:t>El dolor </a:t>
            </a:r>
            <a:r>
              <a:rPr lang="en" sz="1600" dirty="0"/>
              <a:t>influye mucho su arte </a:t>
            </a:r>
          </a:p>
          <a:p>
            <a:pPr>
              <a:spcBef>
                <a:spcPts val="0"/>
              </a:spcBef>
              <a:buNone/>
            </a:pPr>
            <a:r>
              <a:rPr lang="en" sz="2000" dirty="0"/>
              <a:t> 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Un poco sobre la vida de Frida Kahlo</a:t>
            </a:r>
          </a:p>
        </p:txBody>
      </p:sp>
      <p:pic>
        <p:nvPicPr>
          <p:cNvPr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550" y="1278525"/>
            <a:ext cx="1715874" cy="238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75500" y="2570750"/>
            <a:ext cx="2089699" cy="2436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Shape 1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75500" y="1076925"/>
            <a:ext cx="2286000" cy="17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21" name="Shape 121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La casa azúl </a:t>
            </a:r>
          </a:p>
        </p:txBody>
      </p:sp>
      <p:pic>
        <p:nvPicPr>
          <p:cNvPr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95499"/>
            <a:ext cx="2819400" cy="3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08651" y="1278525"/>
            <a:ext cx="1751423" cy="3674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60074" y="133350"/>
            <a:ext cx="4431526" cy="221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Shape 1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12475" y="2571750"/>
            <a:ext cx="4431525" cy="238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body" idx="2"/>
          </p:nvPr>
        </p:nvSpPr>
        <p:spPr>
          <a:xfrm>
            <a:off x="4740436" y="133350"/>
            <a:ext cx="4403564" cy="4959251"/>
          </a:xfrm>
          <a:prstGeom prst="rect">
            <a:avLst/>
          </a:prstGeom>
          <a:solidFill>
            <a:schemeClr val="tx2"/>
          </a:solidFill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600" dirty="0"/>
              <a:t>Esta pintura se llama “</a:t>
            </a:r>
            <a:r>
              <a:rPr lang="en" sz="1600" i="1" dirty="0">
                <a:solidFill>
                  <a:srgbClr val="A55858"/>
                </a:solidFill>
                <a:hlinkClick r:id="rId3"/>
              </a:rPr>
              <a:t>Autorretrato en la frontera entre México y los Estados Unidos</a:t>
            </a:r>
            <a:r>
              <a:rPr lang="en" sz="1600" dirty="0"/>
              <a:t>” pintada por Frida en 1932</a:t>
            </a:r>
          </a:p>
          <a:p>
            <a:pPr rtl="0">
              <a:spcBef>
                <a:spcPts val="0"/>
              </a:spcBef>
              <a:buNone/>
            </a:pPr>
            <a:endParaRPr sz="1600" dirty="0"/>
          </a:p>
          <a:p>
            <a:pPr rtl="0">
              <a:spcBef>
                <a:spcPts val="0"/>
              </a:spcBef>
              <a:buNone/>
            </a:pPr>
            <a:r>
              <a:rPr lang="en" sz="1600" dirty="0"/>
              <a:t>Miren cuidadosamente a la pintura.</a:t>
            </a:r>
          </a:p>
          <a:p>
            <a:pPr rtl="0">
              <a:spcBef>
                <a:spcPts val="0"/>
              </a:spcBef>
              <a:buNone/>
            </a:pPr>
            <a:endParaRPr sz="1600" dirty="0"/>
          </a:p>
          <a:p>
            <a:pPr marL="457200" lvl="0" indent="-29845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400" dirty="0"/>
              <a:t>¿Cómo se representa los Estados Unidos? ¿Es avanzado o anticuado?</a:t>
            </a:r>
          </a:p>
          <a:p>
            <a:pPr marL="457200" lvl="0" indent="-29845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400" dirty="0"/>
              <a:t>¿Cómo se representa México? ¿Es avanzado o anticuado?</a:t>
            </a:r>
          </a:p>
          <a:p>
            <a:pPr marL="457200" lvl="0" indent="-29845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400" dirty="0"/>
              <a:t>¿Cuál país representa la industria? ¿Los Estados Unidos o México?</a:t>
            </a:r>
          </a:p>
          <a:p>
            <a:pPr marL="457200" lvl="0" indent="-29845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400" dirty="0"/>
              <a:t>¿Cuál país representa la naturaleza? ¿Los Estados Unidos o México?</a:t>
            </a:r>
          </a:p>
          <a:p>
            <a:pPr marL="457200" lvl="0" indent="-29845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400" dirty="0"/>
              <a:t>¿Cuál país representa el pasado? ¿Los Estados Unidos o México?</a:t>
            </a:r>
          </a:p>
          <a:p>
            <a:pPr marL="457200" lvl="0" indent="-29845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400" dirty="0"/>
              <a:t>¿Cuál país representa el futuro? ¿Los Estados Unidos?</a:t>
            </a:r>
          </a:p>
          <a:p>
            <a:pPr marL="457200" lvl="0" indent="-29845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400" dirty="0"/>
              <a:t>¿Como se representa Frida? ¿Ella se representa como una estadounidense (americana) o una mexicana?</a:t>
            </a:r>
          </a:p>
          <a:p>
            <a:pPr>
              <a:spcBef>
                <a:spcPts val="0"/>
              </a:spcBef>
              <a:buNone/>
            </a:pPr>
            <a:endParaRPr sz="2400" dirty="0"/>
          </a:p>
        </p:txBody>
      </p:sp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152400" y="338551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Actividad </a:t>
            </a:r>
            <a:r>
              <a:rPr lang="en" dirty="0" smtClean="0"/>
              <a:t>de</a:t>
            </a:r>
            <a:br>
              <a:rPr lang="en" dirty="0" smtClean="0"/>
            </a:br>
            <a:r>
              <a:rPr lang="en" dirty="0" smtClean="0"/>
              <a:t> </a:t>
            </a:r>
            <a:r>
              <a:rPr lang="en" dirty="0"/>
              <a:t>interpretación</a:t>
            </a:r>
          </a:p>
        </p:txBody>
      </p:sp>
      <p:pic>
        <p:nvPicPr>
          <p:cNvPr id="134" name="Shape 1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51176" y="1276349"/>
            <a:ext cx="4775576" cy="3867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Con un(a) compañero(a). Habla de la pintura en Español.  Miren las hojas de ejercicios para dirigir tus conversaciones.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Actividad Interpersonal</a:t>
            </a:r>
          </a:p>
        </p:txBody>
      </p:sp>
      <p:pic>
        <p:nvPicPr>
          <p:cNvPr id="142" name="Shape 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224" y="1184175"/>
            <a:ext cx="4486812" cy="3908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Miren la pintura otra vez y miren las fotos de Frida Kahlo.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/>
          </a:p>
          <a:p>
            <a:pPr marL="457200" lvl="0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200"/>
              <a:t>En grupos, ustedes van a dibujar sus propias láminas basadas en la pintura de Frida</a:t>
            </a:r>
          </a:p>
          <a:p>
            <a:pPr marL="457200" lvl="0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200"/>
              <a:t>Entonces, Van a contestar estas Dos (2) preguntas.</a:t>
            </a:r>
          </a:p>
          <a:p>
            <a:pPr marL="914400" lvl="1" indent="-304800" rtl="0">
              <a:spcBef>
                <a:spcPts val="0"/>
              </a:spcBef>
              <a:buClr>
                <a:schemeClr val="dk2"/>
              </a:buClr>
              <a:buSzPct val="109090"/>
              <a:buFont typeface="Courier New"/>
              <a:buChar char="o"/>
            </a:pPr>
            <a:r>
              <a:rPr lang="en" sz="1100"/>
              <a:t>¿Cómo representa nuestra pintura la modernidad y el pasado?</a:t>
            </a:r>
          </a:p>
          <a:p>
            <a:pPr marL="914400" lvl="1" indent="-29845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sz="1100"/>
              <a:t>¿Cuál elemento más les gusta, la naturaleza o la industria?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Actividad de Presentación</a:t>
            </a:r>
          </a:p>
        </p:txBody>
      </p:sp>
      <p:pic>
        <p:nvPicPr>
          <p:cNvPr id="150" name="Shape 1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224" y="1184175"/>
            <a:ext cx="4486812" cy="3908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Contesten las siguientes preguntas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¿De dónde es Frida Kahlo?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¿Quién es su esposo?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¿Cómo se llama la pintura que estudiamos hoy?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¿Qué son dos elementos que influye el arte de Frida Kahlo?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/>
              <a:t>Boleto de Salida</a:t>
            </a:r>
            <a:endParaRPr lang="en" dirty="0"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mtClean="0"/>
              <a:t>Tarea 70</a:t>
            </a:r>
            <a:endParaRPr lang="en"/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3" name="Shape 163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800" dirty="0"/>
              <a:t>Formen </a:t>
            </a:r>
            <a:r>
              <a:rPr lang="en" sz="2800" b="1" dirty="0"/>
              <a:t>cinco preguntas</a:t>
            </a:r>
            <a:r>
              <a:rPr lang="en" sz="2800" dirty="0"/>
              <a:t> que le quiere preguntar a Frida </a:t>
            </a:r>
            <a:r>
              <a:rPr lang="en" sz="2800" dirty="0" smtClean="0"/>
              <a:t>acerca de </a:t>
            </a:r>
            <a:r>
              <a:rPr lang="en" sz="2800" dirty="0"/>
              <a:t>su vida y su arte.</a:t>
            </a:r>
          </a:p>
        </p:txBody>
      </p:sp>
      <p:pic>
        <p:nvPicPr>
          <p:cNvPr id="164" name="Shape 1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1278525"/>
            <a:ext cx="3968450" cy="365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433</Words>
  <Application>Microsoft Office PowerPoint</Application>
  <PresentationFormat>On-screen Show (16:9)</PresentationFormat>
  <Paragraphs>47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lesson-plan</vt:lpstr>
      <vt:lpstr>Propósito 71: Vamos a aprender del arte y la vida de Frida Kahlo</vt:lpstr>
      <vt:lpstr>Actividad Inicial</vt:lpstr>
      <vt:lpstr>Un poco sobre la vida de Frida Kahlo</vt:lpstr>
      <vt:lpstr>La casa azúl </vt:lpstr>
      <vt:lpstr>Actividad de  interpretación</vt:lpstr>
      <vt:lpstr>Actividad Interpersonal</vt:lpstr>
      <vt:lpstr>Actividad de Presentación</vt:lpstr>
      <vt:lpstr>Boleto de Salida</vt:lpstr>
      <vt:lpstr>Tarea 70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Propósito 70: Vamos a aprender del arte y la vida de Frida Kahlo</dc:title>
  <dc:creator>Helen</dc:creator>
  <cp:lastModifiedBy>Helen Zumaeta</cp:lastModifiedBy>
  <cp:revision>4</cp:revision>
  <dcterms:modified xsi:type="dcterms:W3CDTF">2015-06-02T13:34:57Z</dcterms:modified>
</cp:coreProperties>
</file>